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Helvetica Neue" panose="020B0604020202020204" charset="0"/>
      <p:regular r:id="rId39"/>
      <p:bold r:id="rId40"/>
      <p:italic r:id="rId41"/>
      <p:boldItalic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Raleway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80" y="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Description of the data exploration phase of the project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Yicong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Firstly, we get data from Yahoo Finance API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Then, we use the Jupyter notebook to remove the data we don’t want. To create the table for SQL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 the table from SQL to AWS.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Next, We  connect AWS to Jupiter notebook to do machine learning.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Finally, we use Tableau f</a:t>
            </a:r>
            <a:r>
              <a:rPr lang="en-GB" sz="10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</a:t>
            </a:r>
            <a:r>
              <a:rPr lang="en-GB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visualization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Result of the analysis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choose 55 companies that have an average ESG score of 20.27 from 20 different industries.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27" name="Google Shape;2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Result of the analysis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we find two incidents that have a big influence ESG SCORE,  that are customer and business ethics.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4" name="Google Shape;23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Result of the analysis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 these 55 companies, we have  their stock price change in the past five years.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want to know Does have any relationship between ESG score and stock price. Or can we use EGS to predict stock price?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sucharita to talk more about machine learning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43f5e35dd_3_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43f5e35dd_3_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Time check: </a:t>
            </a:r>
            <a:r>
              <a:rPr lang="en-GB">
                <a:solidFill>
                  <a:schemeClr val="dk1"/>
                </a:solidFill>
              </a:rPr>
              <a:t>3:30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Result of the analysis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</a:t>
            </a:r>
            <a:endParaRPr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600"/>
              <a:buFont typeface="Lato"/>
              <a:buChar char="●"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Presenter: Sucharita</a:t>
            </a:r>
            <a:br>
              <a:rPr lang="en-GB"/>
            </a:br>
            <a:r>
              <a:rPr lang="en-GB"/>
              <a:t>To make people start doing ESG investing – we do an ML  Stock predictions mode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First linear regression but it cannot predict beyond few days , cannot handle non linear data having trends/seasonality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facebook prophet doesn’t need prior knowledge in time series , goo for trends but for exact buy/sell sigmals ARIMA /SARIMA would be better.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You can set seasonality, holidays , growth as user defined parameters.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fourier order – how quickly seasonality changes. seasonality mode –multiplicate means change in seasonality is not same every time.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Presenter: Sucharita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You can see the performance of fb prophet for apple  actual from 2017 to March 2022, forecast till 2023.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You can see the Mean absolute percentage error is 12 % and rmse is 18.35</a:t>
            </a:r>
            <a:endParaRPr/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Presenter: Sucharita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Reduce MAPE to below 10% by setting holidays , changing seasonality configurations etc.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Average mape for all 55 stocks is: 0.15319351039177415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fbprophet: to find out the accuracy of the model , Making 3 forecasts with cutoffs between 2020-03-20 00:00:00 and 2021-03-15 00:00:00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Presenter: Sucharita</a:t>
            </a:r>
            <a:br>
              <a:rPr lang="en-GB"/>
            </a:br>
            <a:r>
              <a:rPr lang="en-GB"/>
              <a:t>The R2 was a dismal .017 because the 55 datapoints is too less. Quandl and Bloomberg have historical ESG data but they are not freely available . Only latest ESG data is freely available. We would have gone for 5000 stocks irrespective of the stocks for prediction and worked out this model.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1cef679f8_1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1cef679f8_1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check: 5:40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Deliverable:</a:t>
            </a:r>
            <a:r>
              <a:rPr lang="en-GB"/>
              <a:t> Result of the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Presenter:</a:t>
            </a:r>
            <a:r>
              <a:rPr lang="en-GB"/>
              <a:t> Monica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Speaker Notes: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>
                <a:solidFill>
                  <a:schemeClr val="dk1"/>
                </a:solidFill>
              </a:rPr>
              <a:t>Tableau offers integration with our database increasing longevity and reusability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>
                <a:solidFill>
                  <a:schemeClr val="dk1"/>
                </a:solidFill>
              </a:rPr>
              <a:t>Tableau provides clean and easy ways to visualize our data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>
                <a:solidFill>
                  <a:schemeClr val="dk1"/>
                </a:solidFill>
              </a:rPr>
              <a:t>Storyboards allow our users to interact with our dashboard to drill down and learn more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43f5e35dd_3_17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43f5e35dd_3_17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Time check: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Deliverable: </a:t>
            </a:r>
            <a:r>
              <a:rPr lang="en-GB"/>
              <a:t>Demo of interactive dashboard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Presenter:</a:t>
            </a:r>
            <a:r>
              <a:rPr lang="en-GB"/>
              <a:t> Monica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Call out: if Demo doesn’t work - continue via next 5 slides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Speaker Notes: 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Our interactive dashboard highlights the following areas: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ESG score vs RoE (bubble)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ESG score by industry (bar)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Red flags (# of incidents) by type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Stock performance over time</a:t>
            </a:r>
            <a:endParaRPr sz="9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10" name="Google Shape;31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15" name="Google Shape;31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20" name="Google Shape;3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25" name="Google Shape;3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30" name="Google Shape;33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43f5e35dd_3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243f5e35dd_3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check: 7:40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Deliverable:</a:t>
            </a:r>
            <a:r>
              <a:rPr lang="en-GB"/>
              <a:t> Recommendation for future analysis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Presenter: </a:t>
            </a:r>
            <a:r>
              <a:rPr lang="en-GB"/>
              <a:t>Monica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Speaker Notes:</a:t>
            </a:r>
            <a:endParaRPr b="1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43f5e35dd_3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243f5e35dd_3_5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Recommendation for future analysis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Monica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Note: Imaginary titles are based on roles taken during our presentation. 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Teamwork went into every step of process so all members could contribute to all aspects of the project.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43f5e35d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43f5e35d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Deliverable</a:t>
            </a:r>
            <a:r>
              <a:rPr lang="en-GB"/>
              <a:t>: Reason the topic is selected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Sachin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Speaker Notes: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43f5e35dd_3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243f5e35dd_3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Recommendation for future analysis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Monica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Speaker Notes: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Deliverable: Recommendation for future analysis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To reduce MAPE on predictions using hyperparameter tuning on each stock.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To checkout ARIMA. LSTM Models for better performance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To update the tables periodically in future as data changes and have a database of historical ESG data.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43f5e35dd_3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43f5e35dd_3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Reason the topic is selected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Sachin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Speaker Notes:</a:t>
            </a:r>
            <a:br>
              <a:rPr lang="en-GB">
                <a:solidFill>
                  <a:schemeClr val="dk1"/>
                </a:solidFill>
              </a:rPr>
            </a:br>
            <a:r>
              <a:rPr lang="en-GB" sz="1200" b="1">
                <a:solidFill>
                  <a:srgbClr val="24292E"/>
                </a:solidFill>
                <a:highlight>
                  <a:schemeClr val="lt1"/>
                </a:highlight>
              </a:rPr>
              <a:t>Environment (E)</a:t>
            </a: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: 56% of population lives in cities and towns and account for 70% of CO</a:t>
            </a:r>
            <a:r>
              <a:rPr lang="en-GB" sz="1200" baseline="-25000">
                <a:solidFill>
                  <a:srgbClr val="24292E"/>
                </a:solidFill>
                <a:highlight>
                  <a:schemeClr val="lt1"/>
                </a:highlight>
              </a:rPr>
              <a:t>2</a:t>
            </a: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 emissions by 2050 70% will live in towns and cities. The global temperature will rise by 1.5</a:t>
            </a:r>
            <a:r>
              <a:rPr lang="en-GB" sz="1200" baseline="30000">
                <a:solidFill>
                  <a:schemeClr val="dk1"/>
                </a:solidFill>
              </a:rPr>
              <a:t>◦ </a:t>
            </a:r>
            <a:r>
              <a:rPr lang="en-GB" sz="1200">
                <a:solidFill>
                  <a:schemeClr val="dk1"/>
                </a:solidFill>
              </a:rPr>
              <a:t>C if we have Net Zero Emissions of CO</a:t>
            </a:r>
            <a:r>
              <a:rPr lang="en-GB" sz="1200" baseline="-25000">
                <a:solidFill>
                  <a:schemeClr val="dk1"/>
                </a:solidFill>
              </a:rPr>
              <a:t>2</a:t>
            </a:r>
            <a:r>
              <a:rPr lang="en-GB" sz="1200">
                <a:solidFill>
                  <a:schemeClr val="dk1"/>
                </a:solidFill>
              </a:rPr>
              <a:t> by 2050 otherwise may be more than 3.5</a:t>
            </a:r>
            <a:r>
              <a:rPr lang="en-GB" sz="1200" baseline="30000">
                <a:solidFill>
                  <a:schemeClr val="dk1"/>
                </a:solidFill>
              </a:rPr>
              <a:t>◦ </a:t>
            </a:r>
            <a:r>
              <a:rPr lang="en-GB" sz="1200">
                <a:solidFill>
                  <a:schemeClr val="dk1"/>
                </a:solidFill>
              </a:rPr>
              <a:t>C.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We want to know whether about the company’s energy use , waste, pollution, natural resource conservation, treatment of animals etc.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rgbClr val="24292E"/>
                </a:solidFill>
                <a:highlight>
                  <a:schemeClr val="lt1"/>
                </a:highlight>
              </a:rPr>
              <a:t>Social (S): </a:t>
            </a: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The global population is 8 billion set to rise to 8.5 billion by 2030 and 9.7 billion by 2050. </a:t>
            </a:r>
            <a:r>
              <a:rPr lang="en-GB" sz="1200">
                <a:solidFill>
                  <a:srgbClr val="1D2228"/>
                </a:solidFill>
              </a:rPr>
              <a:t>Community Relations and Human Rights, Workplace Health and Safety, Diversity and Inclusion cannot be overlooked.</a:t>
            </a:r>
            <a:endParaRPr sz="1200">
              <a:solidFill>
                <a:srgbClr val="1D2228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We want to know company’s does a company donate a portion to local communities , and all points mentioned above in grey.</a:t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rgbClr val="24292E"/>
                </a:solidFill>
                <a:highlight>
                  <a:schemeClr val="lt1"/>
                </a:highlight>
              </a:rPr>
              <a:t>Governance(G): </a:t>
            </a: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With a population of more than 8.5 billion and global temperatures rising the need for innovation in Policy and Code of Conduct, Supply Chain Management, CSR initiatives is a must for any company.</a:t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Company uses accurate and transparent accounting methods, stockholder’s allowed to vote on important issues and all mentioned in grey above.</a:t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Questions the team hopes to answer with the data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Sachin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43f5e35dd_3_1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43f5e35dd_3_1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Description of the source of data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Sachin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>
                <a:solidFill>
                  <a:schemeClr val="dk1"/>
                </a:solidFill>
              </a:rPr>
              <a:t>Forbes: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GB">
                <a:solidFill>
                  <a:schemeClr val="dk1"/>
                </a:solidFill>
              </a:rPr>
              <a:t>Sustainability parameters like environment, social, even public sentiment for various companies which have been rated highly based on their ESG initiatives.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</a:pPr>
            <a:r>
              <a:rPr lang="en-GB">
                <a:solidFill>
                  <a:schemeClr val="dk1"/>
                </a:solidFill>
              </a:rPr>
              <a:t>Performance metrics like RoE, RoA, revenue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>
                <a:solidFill>
                  <a:schemeClr val="dk1"/>
                </a:solidFill>
              </a:rPr>
              <a:t>Yahoo!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GB">
                <a:solidFill>
                  <a:schemeClr val="dk1"/>
                </a:solidFill>
              </a:rPr>
              <a:t>Five years of historical stock price data to predict the stock prices using machine learning.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Description of the data exploration phase of the project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b="1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Sachin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Speaker Notes: 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rgbClr val="24292E"/>
                </a:solidFill>
                <a:highlight>
                  <a:schemeClr val="lt1"/>
                </a:highlight>
              </a:rPr>
              <a:t>Our Database contains:</a:t>
            </a:r>
            <a:endParaRPr b="1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stocks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controversy_type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business_controversy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esg_full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stock_details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43f5e35dd_3_1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43f5e35dd_3_1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Result of the analysis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600"/>
              <a:buFont typeface="Lato"/>
              <a:buChar char="●"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43f5e35dd_3_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43f5e35dd_3_1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Description of the source of data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Yicong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the tools we use in our projects; I will give more detail in data Exploration part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GB" sz="6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4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14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92" name="Google Shape;9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4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14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9" name="Google Shape;99;p14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0" name="Google Shape;100;p14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5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103" name="Google Shape;103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1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1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" name="Google Shape;109;p1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0" name="Google Shape;110;p1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5.xml"/><Relationship Id="rId7" Type="http://schemas.openxmlformats.org/officeDocument/2006/relationships/slide" Target="slide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10" Type="http://schemas.openxmlformats.org/officeDocument/2006/relationships/slide" Target="slide30.xml"/><Relationship Id="rId4" Type="http://schemas.openxmlformats.org/officeDocument/2006/relationships/slide" Target="slide6.xml"/><Relationship Id="rId9" Type="http://schemas.openxmlformats.org/officeDocument/2006/relationships/slide" Target="slide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alyticsvidhya.com/blog/2021/07/stock-prices-analysis-with-python/" TargetMode="External"/><Relationship Id="rId3" Type="http://schemas.openxmlformats.org/officeDocument/2006/relationships/hyperlink" Target="https://www.investopedia.com/terms/e/environmental-social-and-governance-esg-criteria.asp" TargetMode="External"/><Relationship Id="rId7" Type="http://schemas.openxmlformats.org/officeDocument/2006/relationships/hyperlink" Target="https://ecyy.medium.com/forecasting-by-fb-prophet-in-colab-c9d4db2d4195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Environmental,_social_and_corporate_governance" TargetMode="External"/><Relationship Id="rId5" Type="http://schemas.openxmlformats.org/officeDocument/2006/relationships/hyperlink" Target="https://www.forbes.com/just-companies/" TargetMode="External"/><Relationship Id="rId4" Type="http://schemas.openxmlformats.org/officeDocument/2006/relationships/hyperlink" Target="https://ca.finance.yahoo.com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3400">
                <a:solidFill>
                  <a:srgbClr val="000000"/>
                </a:solidFill>
              </a:rPr>
              <a:t>Environmental, Social, and Governance (ESG) and you!</a:t>
            </a:r>
            <a:endParaRPr sz="2800"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1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 sz="1400" b="1"/>
              <a:t>Can you invest on stocks based on their sustainability ratings?</a:t>
            </a:r>
            <a:endParaRPr sz="1400" b="1"/>
          </a:p>
        </p:txBody>
      </p:sp>
      <p:sp>
        <p:nvSpPr>
          <p:cNvPr id="117" name="Google Shape;117;p16"/>
          <p:cNvSpPr/>
          <p:nvPr/>
        </p:nvSpPr>
        <p:spPr>
          <a:xfrm>
            <a:off x="1379725" y="165750"/>
            <a:ext cx="1365000" cy="121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538825" y="462900"/>
            <a:ext cx="35547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Data Exploration</a:t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 t="15916"/>
          <a:stretch/>
        </p:blipFill>
        <p:spPr>
          <a:xfrm>
            <a:off x="209400" y="1062175"/>
            <a:ext cx="5534926" cy="29251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3" name="Google Shape;223;p25"/>
          <p:cNvSpPr txBox="1"/>
          <p:nvPr/>
        </p:nvSpPr>
        <p:spPr>
          <a:xfrm>
            <a:off x="5971925" y="462900"/>
            <a:ext cx="2858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Primary tools used in the project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5830325" y="1183450"/>
            <a:ext cx="3000000" cy="21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22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•"/>
            </a:pPr>
            <a:r>
              <a:rPr lang="en-GB" sz="1500" b="1">
                <a:solidFill>
                  <a:srgbClr val="F1C232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Python</a:t>
            </a:r>
            <a:endParaRPr sz="1500" b="1">
              <a:solidFill>
                <a:srgbClr val="F1C232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marL="22225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GB" sz="13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500" b="1">
                <a:solidFill>
                  <a:srgbClr val="FFD966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Finance API</a:t>
            </a:r>
            <a:endParaRPr sz="1500" b="1">
              <a:solidFill>
                <a:srgbClr val="FFD966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marL="222250" lvl="0" indent="-184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•"/>
            </a:pPr>
            <a:r>
              <a:rPr lang="en-GB" sz="1500" b="1">
                <a:solidFill>
                  <a:srgbClr val="FFD966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SQL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marL="222250" lvl="0" indent="-177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GB" sz="1500" b="1">
                <a:solidFill>
                  <a:srgbClr val="FFD966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AWS Tableau</a:t>
            </a:r>
            <a:endParaRPr sz="15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ESG scores distribution</a:t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473" y="1899395"/>
            <a:ext cx="3094265" cy="2780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14718" y="1899395"/>
            <a:ext cx="5629282" cy="2650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Controversies(incidents) to influence the ESG</a:t>
            </a:r>
            <a:endParaRPr/>
          </a:p>
        </p:txBody>
      </p:sp>
      <p:pic>
        <p:nvPicPr>
          <p:cNvPr id="237" name="Google Shape;237;p27"/>
          <p:cNvPicPr preferRelativeResize="0"/>
          <p:nvPr/>
        </p:nvPicPr>
        <p:blipFill rotWithShape="1">
          <a:blip r:embed="rId3">
            <a:alphaModFix/>
          </a:blip>
          <a:srcRect t="4168"/>
          <a:stretch/>
        </p:blipFill>
        <p:spPr>
          <a:xfrm>
            <a:off x="798175" y="1984400"/>
            <a:ext cx="6493774" cy="30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Stocks Prices In the Past Five Year</a:t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t="3437" r="1322"/>
          <a:stretch/>
        </p:blipFill>
        <p:spPr>
          <a:xfrm>
            <a:off x="634975" y="1956350"/>
            <a:ext cx="7116773" cy="265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Machine Learning</a:t>
            </a:r>
            <a:endParaRPr sz="1200"/>
          </a:p>
        </p:txBody>
      </p:sp>
      <p:sp>
        <p:nvSpPr>
          <p:cNvPr id="249" name="Google Shape;249;p29"/>
          <p:cNvSpPr txBox="1">
            <a:spLocks noGrp="1"/>
          </p:cNvSpPr>
          <p:nvPr>
            <p:ph type="body" idx="4294967295"/>
          </p:nvPr>
        </p:nvSpPr>
        <p:spPr>
          <a:xfrm>
            <a:off x="369525" y="1749350"/>
            <a:ext cx="4530300" cy="12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10000"/>
          </a:bodyPr>
          <a:lstStyle/>
          <a:p>
            <a:pPr marL="457200" lvl="0" indent="-3317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GB" sz="2600">
                <a:solidFill>
                  <a:schemeClr val="lt1"/>
                </a:solidFill>
              </a:rPr>
              <a:t>Stock Predictions</a:t>
            </a:r>
            <a:endParaRPr sz="2600">
              <a:solidFill>
                <a:schemeClr val="lt1"/>
              </a:solidFill>
            </a:endParaRPr>
          </a:p>
          <a:p>
            <a:pPr marL="457200" lvl="0" indent="-33178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2600">
                <a:solidFill>
                  <a:schemeClr val="lt1"/>
                </a:solidFill>
              </a:rPr>
              <a:t>Facebook Prophet</a:t>
            </a: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750" y="1673150"/>
            <a:ext cx="4610724" cy="24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729999" y="1318650"/>
            <a:ext cx="7477829" cy="12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000000"/>
                </a:solidFill>
              </a:rPr>
              <a:t>Machine Learning for Stock prediction</a:t>
            </a:r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721225" y="1907600"/>
            <a:ext cx="7977900" cy="2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Our first model was linear regression which could not predict stocks beyond a few days due to trends and non-linearity, so finally fbprophet was chosen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Benefits: </a:t>
            </a:r>
            <a:endParaRPr sz="12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lang="en-GB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does not require much prior knowledge of forecasting time series data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lang="en-GB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Based on an additive model where non-linear trends are fit with yearly, weekly, and daily seasonality, plus holiday effects.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lang="en-GB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Prophet is robust to missing data and shifts in the trend, and typically handles outliers well.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Limitations: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lang="en-GB" b="0" i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Prophet is generally recommended only for time series where the only informative signals are trends, and the residuals are just noise.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other models like ARIMA outperform Prophet when trends are not too important.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fbprophet Model</a:t>
            </a:r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 rotWithShape="1">
          <a:blip r:embed="rId3">
            <a:alphaModFix/>
          </a:blip>
          <a:srcRect t="2143" r="1516"/>
          <a:stretch/>
        </p:blipFill>
        <p:spPr>
          <a:xfrm>
            <a:off x="870850" y="1918025"/>
            <a:ext cx="5553551" cy="29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fb prophet performance</a:t>
            </a:r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/>
              <a:t>Plot for Apple stock </a:t>
            </a:r>
            <a:endParaRPr/>
          </a:p>
        </p:txBody>
      </p:sp>
      <p:sp>
        <p:nvSpPr>
          <p:cNvPr id="269" name="Google Shape;269;p32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/>
              <a:t>Apple stock performance for fbprophet</a:t>
            </a:r>
            <a:endParaRPr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4082" y="2410259"/>
            <a:ext cx="3379607" cy="1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3760" y="2359200"/>
            <a:ext cx="4544059" cy="17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>
            <a:spLocks noGrp="1"/>
          </p:cNvSpPr>
          <p:nvPr>
            <p:ph type="title"/>
          </p:nvPr>
        </p:nvSpPr>
        <p:spPr>
          <a:xfrm>
            <a:off x="496976" y="4410561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 sz="1400"/>
              <a:t>     Apple - Forecast for AAPL stock             Apple - Mean absolute percentage error(MAPE)           	</a:t>
            </a:r>
            <a:br>
              <a:rPr lang="en-GB"/>
            </a:br>
            <a:endParaRPr/>
          </a:p>
        </p:txBody>
      </p:sp>
      <p:pic>
        <p:nvPicPr>
          <p:cNvPr id="277" name="Google Shape;27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1925" y="1312621"/>
            <a:ext cx="4260177" cy="263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8359" y="1334008"/>
            <a:ext cx="3034224" cy="28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9714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Things to do differently</a:t>
            </a:r>
            <a:endParaRPr/>
          </a:p>
        </p:txBody>
      </p:sp>
      <p:sp>
        <p:nvSpPr>
          <p:cNvPr id="284" name="Google Shape;284;p34"/>
          <p:cNvSpPr txBox="1">
            <a:spLocks noGrp="1"/>
          </p:cNvSpPr>
          <p:nvPr>
            <p:ph type="body" idx="1"/>
          </p:nvPr>
        </p:nvSpPr>
        <p:spPr>
          <a:xfrm>
            <a:off x="5310300" y="3906700"/>
            <a:ext cx="3341700" cy="6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P-value:	0.349886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Equation:	Difference = 3.4344*ESG + 130.501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R-squared: 	.017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4"/>
          <p:cNvSpPr txBox="1">
            <a:spLocks noGrp="1"/>
          </p:cNvSpPr>
          <p:nvPr>
            <p:ph type="body" idx="1"/>
          </p:nvPr>
        </p:nvSpPr>
        <p:spPr>
          <a:xfrm>
            <a:off x="404325" y="1984050"/>
            <a:ext cx="3610800" cy="28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200" b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ESG vs. stock price correlation:</a:t>
            </a:r>
            <a:endParaRPr sz="1200" b="1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Only 55 data points, historical ESG data not free so model was discarded.</a:t>
            </a:r>
            <a:endParaRPr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Could have collected </a:t>
            </a:r>
            <a:r>
              <a:rPr lang="en-GB" dirty="0" err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esg</a:t>
            </a:r>
            <a:r>
              <a:rPr lang="en-GB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data from 100 company per day during project to have 2500 data points.</a:t>
            </a:r>
            <a:endParaRPr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 sz="12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9400" y="1424005"/>
            <a:ext cx="3583483" cy="229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1293838" y="23032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7">
            <a:hlinkClick r:id="" action="ppaction://noaction"/>
          </p:cNvPr>
          <p:cNvSpPr txBox="1"/>
          <p:nvPr/>
        </p:nvSpPr>
        <p:spPr>
          <a:xfrm>
            <a:off x="1293838" y="27049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ESG Intro</a:t>
            </a:r>
            <a:endParaRPr sz="1300" b="0" i="0" u="none" strike="noStrike" cap="non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p17">
            <a:hlinkClick r:id="rId3" action="ppaction://hlinksldjump"/>
          </p:cNvPr>
          <p:cNvSpPr txBox="1"/>
          <p:nvPr/>
        </p:nvSpPr>
        <p:spPr>
          <a:xfrm>
            <a:off x="1293838" y="31066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Our Questions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17">
            <a:hlinkClick r:id="rId3" action="ppaction://hlinksldjump"/>
          </p:cNvPr>
          <p:cNvSpPr txBox="1"/>
          <p:nvPr/>
        </p:nvSpPr>
        <p:spPr>
          <a:xfrm>
            <a:off x="1293838" y="35083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Source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7" name="Google Shape;127;p17">
            <a:hlinkClick r:id="rId3" action="ppaction://hlinksldjump"/>
          </p:cNvPr>
          <p:cNvSpPr txBox="1"/>
          <p:nvPr/>
        </p:nvSpPr>
        <p:spPr>
          <a:xfrm>
            <a:off x="3448425" y="2303225"/>
            <a:ext cx="1832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 Framework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17">
            <a:hlinkClick r:id="rId3" action="ppaction://hlinksldjump"/>
          </p:cNvPr>
          <p:cNvSpPr txBox="1"/>
          <p:nvPr/>
        </p:nvSpPr>
        <p:spPr>
          <a:xfrm>
            <a:off x="3448432" y="27049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Analysis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3448432" y="31066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 Learning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0" name="Google Shape;130;p17">
            <a:hlinkClick r:id="rId3" action="ppaction://hlinksldjump"/>
          </p:cNvPr>
          <p:cNvSpPr txBox="1"/>
          <p:nvPr/>
        </p:nvSpPr>
        <p:spPr>
          <a:xfrm>
            <a:off x="3448432" y="35083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Dashboard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17">
            <a:hlinkClick r:id="rId3" action="ppaction://hlinksldjump"/>
          </p:cNvPr>
          <p:cNvSpPr txBox="1"/>
          <p:nvPr/>
        </p:nvSpPr>
        <p:spPr>
          <a:xfrm>
            <a:off x="5611135" y="23032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Team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17">
            <a:hlinkClick r:id="rId9" action="ppaction://hlinksldjump"/>
          </p:cNvPr>
          <p:cNvSpPr txBox="1"/>
          <p:nvPr/>
        </p:nvSpPr>
        <p:spPr>
          <a:xfrm>
            <a:off x="5611135" y="27049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Journey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17">
            <a:hlinkClick r:id="rId9" action="ppaction://hlinksldjump"/>
          </p:cNvPr>
          <p:cNvSpPr txBox="1"/>
          <p:nvPr/>
        </p:nvSpPr>
        <p:spPr>
          <a:xfrm>
            <a:off x="5611135" y="31066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References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1262725" y="136500"/>
            <a:ext cx="1360200" cy="2049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Dashboard</a:t>
            </a:r>
            <a:endParaRPr sz="1200"/>
          </a:p>
        </p:txBody>
      </p:sp>
      <p:sp>
        <p:nvSpPr>
          <p:cNvPr id="292" name="Google Shape;292;p35"/>
          <p:cNvSpPr txBox="1">
            <a:spLocks noGrp="1"/>
          </p:cNvSpPr>
          <p:nvPr>
            <p:ph type="body" idx="4294967295"/>
          </p:nvPr>
        </p:nvSpPr>
        <p:spPr>
          <a:xfrm>
            <a:off x="369525" y="1749350"/>
            <a:ext cx="7820100" cy="28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Why Tableau? </a:t>
            </a:r>
            <a:endParaRPr sz="26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DB Integration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Simple &amp; Clean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Interactive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125" y="211627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/>
          <p:nvPr/>
        </p:nvSpPr>
        <p:spPr>
          <a:xfrm rot="-54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</a:pPr>
            <a:r>
              <a:rPr lang="en-GB" sz="2700" b="1">
                <a:solidFill>
                  <a:srgbClr val="FFFFFF"/>
                </a:solidFill>
              </a:rPr>
              <a:t>Tableau Data Source</a:t>
            </a: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5853" y="705173"/>
            <a:ext cx="5266714" cy="3332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Interactive Demo</a:t>
            </a: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Switch to Demo</a:t>
            </a:r>
            <a:endParaRPr/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850" y="1101600"/>
            <a:ext cx="4808300" cy="3823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8"/>
          <p:cNvPicPr preferRelativeResize="0"/>
          <p:nvPr/>
        </p:nvPicPr>
        <p:blipFill rotWithShape="1">
          <a:blip r:embed="rId3">
            <a:alphaModFix/>
          </a:blip>
          <a:srcRect l="3300" t="3301" r="3728" b="371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9" descr="ESG Analysis for predicted stocks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8531" y="0"/>
            <a:ext cx="59669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0" descr="ESG Analysis for predicted stocks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8531" y="0"/>
            <a:ext cx="59669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1" descr="ESG Analysis for predicted stocks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8531" y="0"/>
            <a:ext cx="59669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0107" y="0"/>
            <a:ext cx="64037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434343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Summary &amp; Next Steps</a:t>
            </a:r>
            <a:endParaRPr sz="1200"/>
          </a:p>
        </p:txBody>
      </p:sp>
      <p:sp>
        <p:nvSpPr>
          <p:cNvPr id="338" name="Google Shape;338;p43"/>
          <p:cNvSpPr txBox="1">
            <a:spLocks noGrp="1"/>
          </p:cNvSpPr>
          <p:nvPr>
            <p:ph type="body" idx="4294967295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Our Team</a:t>
            </a:r>
            <a:endParaRPr sz="240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Our Journey</a:t>
            </a:r>
            <a:endParaRPr sz="240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Our Sources</a:t>
            </a:r>
            <a:endParaRPr sz="2400">
              <a:solidFill>
                <a:srgbClr val="FFFFFF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Our Q&amp;A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Our Team</a:t>
            </a:r>
            <a:endParaRPr/>
          </a:p>
        </p:txBody>
      </p:sp>
      <p:sp>
        <p:nvSpPr>
          <p:cNvPr id="344" name="Google Shape;344;p44"/>
          <p:cNvSpPr txBox="1">
            <a:spLocks noGrp="1"/>
          </p:cNvSpPr>
          <p:nvPr>
            <p:ph type="body" idx="1"/>
          </p:nvPr>
        </p:nvSpPr>
        <p:spPr>
          <a:xfrm>
            <a:off x="730000" y="2190750"/>
            <a:ext cx="4798200" cy="18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400" b="1"/>
              <a:t>Sachin Nabar:</a:t>
            </a:r>
            <a:r>
              <a:rPr lang="en-GB" sz="1100"/>
              <a:t> Database Administrator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400" b="1"/>
              <a:t>Sucharita Bhattacharjee:</a:t>
            </a:r>
            <a:r>
              <a:rPr lang="en-GB" sz="1100"/>
              <a:t> Lead Analysis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400" b="1"/>
              <a:t>Yicong (David) Luo:</a:t>
            </a:r>
            <a:r>
              <a:rPr lang="en-GB" sz="1100"/>
              <a:t> Machine Learning Specialist</a:t>
            </a:r>
            <a:endParaRPr sz="1100"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GB" sz="1400" b="1"/>
              <a:t>Monica Dodds</a:t>
            </a:r>
            <a:r>
              <a:rPr lang="en-GB" sz="1100"/>
              <a:t>: Visualization 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100"/>
          </a:p>
        </p:txBody>
      </p:sp>
      <p:pic>
        <p:nvPicPr>
          <p:cNvPr id="345" name="Google Shape;3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950" y="1192800"/>
            <a:ext cx="3311000" cy="33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ESG?</a:t>
            </a:r>
            <a:endParaRPr b="0"/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1"/>
          </p:nvPr>
        </p:nvSpPr>
        <p:spPr>
          <a:xfrm>
            <a:off x="721225" y="2434125"/>
            <a:ext cx="3466500" cy="23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Set of standards used to measure a company’s adherence to environmental, social and corporate governance standards.  </a:t>
            </a:r>
            <a:endParaRPr sz="1700"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350" y="1318638"/>
            <a:ext cx="4147325" cy="333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Our Journey</a:t>
            </a:r>
            <a:endParaRPr sz="800"/>
          </a:p>
        </p:txBody>
      </p:sp>
      <p:sp>
        <p:nvSpPr>
          <p:cNvPr id="351" name="Google Shape;351;p45"/>
          <p:cNvSpPr txBox="1"/>
          <p:nvPr/>
        </p:nvSpPr>
        <p:spPr>
          <a:xfrm>
            <a:off x="460540" y="3462416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3/15/22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45"/>
          <p:cNvSpPr txBox="1">
            <a:spLocks noGrp="1"/>
          </p:cNvSpPr>
          <p:nvPr>
            <p:ph type="title"/>
          </p:nvPr>
        </p:nvSpPr>
        <p:spPr>
          <a:xfrm>
            <a:off x="803537" y="2278750"/>
            <a:ext cx="2214900" cy="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Week 1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53" name="Google Shape;353;p45"/>
          <p:cNvSpPr txBox="1">
            <a:spLocks noGrp="1"/>
          </p:cNvSpPr>
          <p:nvPr>
            <p:ph type="body" idx="4294967295"/>
          </p:nvPr>
        </p:nvSpPr>
        <p:spPr>
          <a:xfrm>
            <a:off x="803537" y="2509675"/>
            <a:ext cx="2214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Gather data</a:t>
            </a:r>
            <a:endParaRPr sz="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Initialize DB &amp; ML models</a:t>
            </a:r>
            <a:endParaRPr sz="700"/>
          </a:p>
        </p:txBody>
      </p:sp>
      <p:sp>
        <p:nvSpPr>
          <p:cNvPr id="354" name="Google Shape;354;p45"/>
          <p:cNvSpPr txBox="1"/>
          <p:nvPr/>
        </p:nvSpPr>
        <p:spPr>
          <a:xfrm>
            <a:off x="1986650" y="2957350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3/20/22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2230906" y="3837600"/>
            <a:ext cx="2214900" cy="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Week 2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56" name="Google Shape;356;p45"/>
          <p:cNvSpPr txBox="1">
            <a:spLocks noGrp="1"/>
          </p:cNvSpPr>
          <p:nvPr>
            <p:ph type="body" idx="4294967295"/>
          </p:nvPr>
        </p:nvSpPr>
        <p:spPr>
          <a:xfrm>
            <a:off x="2230906" y="4068525"/>
            <a:ext cx="2214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Finalize data</a:t>
            </a:r>
            <a:endParaRPr sz="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Establish Database Connectivity</a:t>
            </a:r>
            <a:endParaRPr sz="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Begin Machine Learning</a:t>
            </a:r>
            <a:endParaRPr sz="700"/>
          </a:p>
        </p:txBody>
      </p:sp>
      <p:sp>
        <p:nvSpPr>
          <p:cNvPr id="357" name="Google Shape;357;p45"/>
          <p:cNvSpPr txBox="1"/>
          <p:nvPr/>
        </p:nvSpPr>
        <p:spPr>
          <a:xfrm>
            <a:off x="3412450" y="3462425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3/27/22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45"/>
          <p:cNvSpPr txBox="1">
            <a:spLocks noGrp="1"/>
          </p:cNvSpPr>
          <p:nvPr>
            <p:ph type="title"/>
          </p:nvPr>
        </p:nvSpPr>
        <p:spPr>
          <a:xfrm>
            <a:off x="3681909" y="2278750"/>
            <a:ext cx="2214900" cy="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Week 3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59" name="Google Shape;359;p45"/>
          <p:cNvSpPr txBox="1">
            <a:spLocks noGrp="1"/>
          </p:cNvSpPr>
          <p:nvPr>
            <p:ph type="body" idx="4294967295"/>
          </p:nvPr>
        </p:nvSpPr>
        <p:spPr>
          <a:xfrm>
            <a:off x="3681909" y="2509675"/>
            <a:ext cx="2214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Finalize DB integration</a:t>
            </a:r>
            <a:endParaRPr sz="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Finalize ML models</a:t>
            </a:r>
            <a:endParaRPr sz="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Draft dashboard &amp; presentation</a:t>
            </a:r>
            <a:endParaRPr sz="700"/>
          </a:p>
        </p:txBody>
      </p:sp>
      <p:sp>
        <p:nvSpPr>
          <p:cNvPr id="360" name="Google Shape;360;p45"/>
          <p:cNvSpPr txBox="1"/>
          <p:nvPr/>
        </p:nvSpPr>
        <p:spPr>
          <a:xfrm>
            <a:off x="4827200" y="2957350"/>
            <a:ext cx="8391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4/14/22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45"/>
          <p:cNvSpPr txBox="1">
            <a:spLocks noGrp="1"/>
          </p:cNvSpPr>
          <p:nvPr>
            <p:ph type="title"/>
          </p:nvPr>
        </p:nvSpPr>
        <p:spPr>
          <a:xfrm>
            <a:off x="5136128" y="3837600"/>
            <a:ext cx="2214900" cy="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Weeks 4 &amp; 5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62" name="Google Shape;362;p45"/>
          <p:cNvSpPr txBox="1">
            <a:spLocks noGrp="1"/>
          </p:cNvSpPr>
          <p:nvPr>
            <p:ph type="body" idx="4294967295"/>
          </p:nvPr>
        </p:nvSpPr>
        <p:spPr>
          <a:xfrm>
            <a:off x="5136128" y="4068525"/>
            <a:ext cx="2214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Finalize ML models</a:t>
            </a:r>
            <a:endParaRPr sz="7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Integrate ML &amp; DB into Dashboard</a:t>
            </a:r>
            <a:endParaRPr sz="700"/>
          </a:p>
        </p:txBody>
      </p:sp>
      <p:sp>
        <p:nvSpPr>
          <p:cNvPr id="363" name="Google Shape;363;p45"/>
          <p:cNvSpPr txBox="1"/>
          <p:nvPr/>
        </p:nvSpPr>
        <p:spPr>
          <a:xfrm>
            <a:off x="6325138" y="3462416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b="1">
                <a:latin typeface="Lato"/>
                <a:ea typeface="Lato"/>
                <a:cs typeface="Lato"/>
                <a:sym typeface="Lato"/>
              </a:rPr>
              <a:t>TBD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45"/>
          <p:cNvSpPr txBox="1">
            <a:spLocks noGrp="1"/>
          </p:cNvSpPr>
          <p:nvPr>
            <p:ph type="title"/>
          </p:nvPr>
        </p:nvSpPr>
        <p:spPr>
          <a:xfrm>
            <a:off x="6585599" y="2278750"/>
            <a:ext cx="2214900" cy="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Future Goals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65" name="Google Shape;365;p45"/>
          <p:cNvSpPr txBox="1">
            <a:spLocks noGrp="1"/>
          </p:cNvSpPr>
          <p:nvPr>
            <p:ph type="body" idx="4294967295"/>
          </p:nvPr>
        </p:nvSpPr>
        <p:spPr>
          <a:xfrm>
            <a:off x="6585599" y="2509675"/>
            <a:ext cx="2214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Reduce MAPE</a:t>
            </a:r>
            <a:endParaRPr sz="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Explore other models</a:t>
            </a:r>
            <a:endParaRPr sz="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Perform periodic DB refreshes</a:t>
            </a:r>
            <a:endParaRPr sz="700"/>
          </a:p>
        </p:txBody>
      </p:sp>
      <p:pic>
        <p:nvPicPr>
          <p:cNvPr id="366" name="Google Shape;366;p45" descr="shutterstock_429987889_edited.jpg"/>
          <p:cNvPicPr preferRelativeResize="0"/>
          <p:nvPr/>
        </p:nvPicPr>
        <p:blipFill rotWithShape="1">
          <a:blip r:embed="rId3">
            <a:alphaModFix/>
          </a:blip>
          <a:srcRect t="91660" b="6621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" name="Google Shape;367;p45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368" name="Google Shape;368;p45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69" name="Google Shape;369;p45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45"/>
          <p:cNvGrpSpPr/>
          <p:nvPr/>
        </p:nvGrpSpPr>
        <p:grpSpPr>
          <a:xfrm rot="10800000">
            <a:off x="2296375" y="3339567"/>
            <a:ext cx="92400" cy="411825"/>
            <a:chOff x="2070100" y="2563700"/>
            <a:chExt cx="92400" cy="411825"/>
          </a:xfrm>
        </p:grpSpPr>
        <p:cxnSp>
          <p:nvCxnSpPr>
            <p:cNvPr id="371" name="Google Shape;371;p4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2" name="Google Shape;372;p4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45"/>
          <p:cNvGrpSpPr/>
          <p:nvPr/>
        </p:nvGrpSpPr>
        <p:grpSpPr>
          <a:xfrm>
            <a:off x="3747175" y="3060165"/>
            <a:ext cx="92400" cy="411825"/>
            <a:chOff x="845575" y="2563700"/>
            <a:chExt cx="92400" cy="411825"/>
          </a:xfrm>
        </p:grpSpPr>
        <p:cxnSp>
          <p:nvCxnSpPr>
            <p:cNvPr id="374" name="Google Shape;374;p45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5" name="Google Shape;375;p45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45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377" name="Google Shape;377;p4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8" name="Google Shape;378;p4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45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380" name="Google Shape;380;p45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1" name="Google Shape;381;p45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000000"/>
                </a:solidFill>
              </a:rPr>
              <a:t>References</a:t>
            </a:r>
            <a:endParaRPr/>
          </a:p>
        </p:txBody>
      </p:sp>
      <p:sp>
        <p:nvSpPr>
          <p:cNvPr id="387" name="Google Shape;387;p46"/>
          <p:cNvSpPr txBox="1">
            <a:spLocks noGrp="1"/>
          </p:cNvSpPr>
          <p:nvPr>
            <p:ph type="body" idx="1"/>
          </p:nvPr>
        </p:nvSpPr>
        <p:spPr>
          <a:xfrm>
            <a:off x="721225" y="1907600"/>
            <a:ext cx="7977900" cy="25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https://www.investopedia.com/terms/e/environmental-social-and-governance-esg-criteria.asp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https://ca.finance.yahoo.com/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https://www.forbes.com/just-companies/#5d410d762bf0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https://en.wikipedia.org/wiki/Environmental,_social_and_corporate_governance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https://ecyy.medium.com/forecasting-by-fb-prophet-in-colab-c9d4db2d4195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https://www.analyticsvidhya.com/blog/2021/07/stock-prices-analysis-with-python/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https://www.alva-group.com/blog/what-is-an-esg-score-and-how-is-it-calculated/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None/>
            </a:pP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is ESG Important?</a:t>
            </a:r>
            <a:endParaRPr sz="1000"/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l="17653" r="17659"/>
          <a:stretch/>
        </p:blipFill>
        <p:spPr>
          <a:xfrm>
            <a:off x="830400" y="2091180"/>
            <a:ext cx="2501201" cy="12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49" name="Google Shape;149;p19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150" name="Google Shape;150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967525" y="3455476"/>
            <a:ext cx="2238300" cy="3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Environment</a:t>
            </a:r>
            <a:endParaRPr sz="1000"/>
          </a:p>
        </p:txBody>
      </p:sp>
      <p:sp>
        <p:nvSpPr>
          <p:cNvPr id="153" name="Google Shape;153;p19"/>
          <p:cNvSpPr txBox="1">
            <a:spLocks noGrp="1"/>
          </p:cNvSpPr>
          <p:nvPr>
            <p:ph type="body" idx="4294967295"/>
          </p:nvPr>
        </p:nvSpPr>
        <p:spPr>
          <a:xfrm>
            <a:off x="830575" y="3782175"/>
            <a:ext cx="2470200" cy="8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Natural resources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Climate risk</a:t>
            </a:r>
            <a:endParaRPr sz="500"/>
          </a:p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4">
            <a:alphaModFix/>
          </a:blip>
          <a:srcRect l="22900" r="22895"/>
          <a:stretch/>
        </p:blipFill>
        <p:spPr>
          <a:xfrm>
            <a:off x="3332867" y="3359013"/>
            <a:ext cx="2501197" cy="126783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56" name="Google Shape;156;p19"/>
          <p:cNvGrpSpPr/>
          <p:nvPr/>
        </p:nvGrpSpPr>
        <p:grpSpPr>
          <a:xfrm rot="10800000" flipH="1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157" name="Google Shape;157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3464300" y="2176251"/>
            <a:ext cx="2238300" cy="3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Social</a:t>
            </a:r>
            <a:endParaRPr sz="1000"/>
          </a:p>
        </p:txBody>
      </p:sp>
      <p:sp>
        <p:nvSpPr>
          <p:cNvPr id="160" name="Google Shape;160;p19"/>
          <p:cNvSpPr txBox="1">
            <a:spLocks noGrp="1"/>
          </p:cNvSpPr>
          <p:nvPr>
            <p:ph type="body" idx="4294967295"/>
          </p:nvPr>
        </p:nvSpPr>
        <p:spPr>
          <a:xfrm>
            <a:off x="3332875" y="2506475"/>
            <a:ext cx="2470200" cy="8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28733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Health &amp; Safety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87337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Human Rights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800"/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5">
            <a:alphaModFix/>
          </a:blip>
          <a:srcRect l="14457" r="14464"/>
          <a:stretch/>
        </p:blipFill>
        <p:spPr>
          <a:xfrm>
            <a:off x="5832591" y="2091175"/>
            <a:ext cx="2501195" cy="126784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63" name="Google Shape;163;p19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164" name="Google Shape;164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5960975" y="3350475"/>
            <a:ext cx="2238300" cy="4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Governance</a:t>
            </a:r>
            <a:endParaRPr sz="1000"/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4294967295"/>
          </p:nvPr>
        </p:nvSpPr>
        <p:spPr>
          <a:xfrm>
            <a:off x="5856250" y="3782175"/>
            <a:ext cx="2470200" cy="7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Ethical standards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Shareholder rights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Questions that we hope to answer ?</a:t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1549019" y="22827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0"/>
          <p:cNvSpPr txBox="1">
            <a:spLocks noGrp="1"/>
          </p:cNvSpPr>
          <p:nvPr>
            <p:ph type="body" idx="1"/>
          </p:nvPr>
        </p:nvSpPr>
        <p:spPr>
          <a:xfrm>
            <a:off x="2000025" y="2133650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Is there a correlation between stock performance and ESG ratings?</a:t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549019" y="3090901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5199619" y="22827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1549019" y="40380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5199619" y="3090901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2037684" y="3888900"/>
            <a:ext cx="2757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body" idx="1"/>
          </p:nvPr>
        </p:nvSpPr>
        <p:spPr>
          <a:xfrm>
            <a:off x="2000025" y="2941801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does ESG scores affect a company’s bottom line?</a:t>
            </a:r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2000025" y="3888900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Have companies adapted better to ESG based on industry?</a:t>
            </a:r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1"/>
          </p:nvPr>
        </p:nvSpPr>
        <p:spPr>
          <a:xfrm>
            <a:off x="5650625" y="2133650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What are the red flags that affect ESG ratings?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5650625" y="2941801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can you invest in ESG?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Data Source</a:t>
            </a:r>
            <a:endParaRPr sz="1200"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4294967295"/>
          </p:nvPr>
        </p:nvSpPr>
        <p:spPr>
          <a:xfrm>
            <a:off x="369525" y="1749350"/>
            <a:ext cx="4530300" cy="12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10000"/>
          </a:bodyPr>
          <a:lstStyle/>
          <a:p>
            <a:pPr marL="457200" lvl="0" indent="-34417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GB" sz="2600">
                <a:solidFill>
                  <a:schemeClr val="lt1"/>
                </a:solidFill>
              </a:rPr>
              <a:t>The Just 100 (Forbes)</a:t>
            </a:r>
            <a:endParaRPr sz="2600">
              <a:solidFill>
                <a:srgbClr val="FFFFFF"/>
              </a:solidFill>
            </a:endParaRPr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○"/>
            </a:pPr>
            <a:r>
              <a:rPr lang="en-GB" sz="2000">
                <a:solidFill>
                  <a:srgbClr val="FFFFFF"/>
                </a:solidFill>
              </a:rPr>
              <a:t>Top rated ESG companies</a:t>
            </a: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525" y="1673150"/>
            <a:ext cx="1794250" cy="12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>
            <a:spLocks noGrp="1"/>
          </p:cNvSpPr>
          <p:nvPr>
            <p:ph type="body" idx="4294967295"/>
          </p:nvPr>
        </p:nvSpPr>
        <p:spPr>
          <a:xfrm>
            <a:off x="3057075" y="2965250"/>
            <a:ext cx="3419700" cy="12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457200" lvl="0" indent="-2946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2600">
                <a:solidFill>
                  <a:schemeClr val="lt1"/>
                </a:solidFill>
              </a:rPr>
              <a:t>Yahoo! Finance</a:t>
            </a:r>
            <a:endParaRPr sz="2600">
              <a:solidFill>
                <a:schemeClr val="lt1"/>
              </a:solidFill>
            </a:endParaRPr>
          </a:p>
          <a:p>
            <a:pPr marL="914400" marR="0" lvl="1" indent="-31911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○"/>
            </a:pPr>
            <a:r>
              <a:rPr lang="en-GB" sz="3563">
                <a:solidFill>
                  <a:srgbClr val="FFFFFF"/>
                </a:solidFill>
              </a:rPr>
              <a:t>ESG statistics</a:t>
            </a:r>
            <a:endParaRPr sz="3563">
              <a:solidFill>
                <a:srgbClr val="FFFFFF"/>
              </a:solidFill>
            </a:endParaRPr>
          </a:p>
          <a:p>
            <a:pPr marL="914400" marR="0" lvl="1" indent="-31911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○"/>
            </a:pPr>
            <a:r>
              <a:rPr lang="en-GB" sz="3563">
                <a:solidFill>
                  <a:srgbClr val="FFFFFF"/>
                </a:solidFill>
              </a:rPr>
              <a:t>Historical stock data</a:t>
            </a:r>
            <a:endParaRPr sz="3563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4">
            <a:alphaModFix/>
          </a:blip>
          <a:srcRect l="18052" t="7511" r="18045" b="7511"/>
          <a:stretch/>
        </p:blipFill>
        <p:spPr>
          <a:xfrm>
            <a:off x="729450" y="3041450"/>
            <a:ext cx="1794250" cy="12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000000"/>
                </a:solidFill>
              </a:rPr>
              <a:t>Database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000000"/>
                </a:solidFill>
              </a:rPr>
              <a:t>Framework</a:t>
            </a:r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3">
            <a:alphaModFix/>
          </a:blip>
          <a:srcRect r="1969" b="2514"/>
          <a:stretch/>
        </p:blipFill>
        <p:spPr>
          <a:xfrm>
            <a:off x="2876950" y="916775"/>
            <a:ext cx="6160851" cy="396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Analysis</a:t>
            </a:r>
            <a:endParaRPr sz="1200"/>
          </a:p>
        </p:txBody>
      </p:sp>
      <p:sp>
        <p:nvSpPr>
          <p:cNvPr id="204" name="Google Shape;204;p23"/>
          <p:cNvSpPr txBox="1">
            <a:spLocks noGrp="1"/>
          </p:cNvSpPr>
          <p:nvPr>
            <p:ph type="body" idx="4294967295"/>
          </p:nvPr>
        </p:nvSpPr>
        <p:spPr>
          <a:xfrm>
            <a:off x="369525" y="1749350"/>
            <a:ext cx="4530300" cy="31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en-GB" sz="2600">
                <a:solidFill>
                  <a:schemeClr val="lt1"/>
                </a:solidFill>
              </a:rPr>
              <a:t>Data Exploration</a:t>
            </a:r>
            <a:endParaRPr sz="2600">
              <a:solidFill>
                <a:schemeClr val="lt1"/>
              </a:solidFill>
            </a:endParaRPr>
          </a:p>
          <a:p>
            <a:pPr marL="45720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GB" sz="2600">
                <a:solidFill>
                  <a:schemeClr val="lt1"/>
                </a:solidFill>
              </a:rPr>
              <a:t>Data Analysis</a:t>
            </a:r>
            <a:endParaRPr sz="2600">
              <a:solidFill>
                <a:schemeClr val="lt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ESG scores</a:t>
            </a:r>
            <a:endParaRPr sz="1800">
              <a:solidFill>
                <a:schemeClr val="lt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Reg Flags</a:t>
            </a:r>
            <a:endParaRPr sz="1800">
              <a:solidFill>
                <a:schemeClr val="lt1"/>
              </a:solidFill>
            </a:endParaRPr>
          </a:p>
          <a:p>
            <a:pPr marL="9144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Stock Analysis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solidFill>
                <a:srgbClr val="FFFFFF"/>
              </a:solidFill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050" y="1322450"/>
            <a:ext cx="2955700" cy="29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/>
        </p:nvSpPr>
        <p:spPr>
          <a:xfrm>
            <a:off x="734530" y="24735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Python</a:t>
            </a:r>
            <a:endParaRPr/>
          </a:p>
        </p:txBody>
      </p:sp>
      <p:sp>
        <p:nvSpPr>
          <p:cNvPr id="211" name="Google Shape;211;p24"/>
          <p:cNvSpPr txBox="1"/>
          <p:nvPr/>
        </p:nvSpPr>
        <p:spPr>
          <a:xfrm>
            <a:off x="734530" y="27348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lang="en-GB" sz="1000" b="1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APIs</a:t>
            </a:r>
            <a:endParaRPr/>
          </a:p>
        </p:txBody>
      </p:sp>
      <p:sp>
        <p:nvSpPr>
          <p:cNvPr id="212" name="Google Shape;212;p24"/>
          <p:cNvSpPr txBox="1"/>
          <p:nvPr/>
        </p:nvSpPr>
        <p:spPr>
          <a:xfrm>
            <a:off x="734530" y="29961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lang="en-GB" sz="1000" b="1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AWS, Postgres, SQLAlchemy </a:t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805" y="1138200"/>
            <a:ext cx="4468070" cy="364001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730005" y="32574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lang="en-GB" sz="1000" b="1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FBProphet &amp; SKLearn for Machine Learning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734530" y="3518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lang="en-GB" sz="1000" b="1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Tableau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482475" y="1528025"/>
            <a:ext cx="48885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 and Languages We Used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1937</Words>
  <Application>Microsoft Office PowerPoint</Application>
  <PresentationFormat>On-screen Show (16:9)</PresentationFormat>
  <Paragraphs>284</Paragraphs>
  <Slides>32</Slides>
  <Notes>32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Raleway</vt:lpstr>
      <vt:lpstr>Helvetica Neue</vt:lpstr>
      <vt:lpstr>Lato</vt:lpstr>
      <vt:lpstr>Times New Roman</vt:lpstr>
      <vt:lpstr>Arial</vt:lpstr>
      <vt:lpstr>Calibri</vt:lpstr>
      <vt:lpstr>Streamline</vt:lpstr>
      <vt:lpstr>Environmental, Social, and Governance (ESG) and you!</vt:lpstr>
      <vt:lpstr>Agenda</vt:lpstr>
      <vt:lpstr>What is ESG?</vt:lpstr>
      <vt:lpstr>Why is ESG Important?</vt:lpstr>
      <vt:lpstr>Questions that we hope to answer ?</vt:lpstr>
      <vt:lpstr>The Data Source</vt:lpstr>
      <vt:lpstr>Database  Framework</vt:lpstr>
      <vt:lpstr>The Analysis</vt:lpstr>
      <vt:lpstr>Tools and Languages We Used</vt:lpstr>
      <vt:lpstr>Data Exploration</vt:lpstr>
      <vt:lpstr>ESG scores distribution</vt:lpstr>
      <vt:lpstr>Controversies(incidents) to influence the ESG</vt:lpstr>
      <vt:lpstr>Stocks Prices In the Past Five Year</vt:lpstr>
      <vt:lpstr>Machine Learning</vt:lpstr>
      <vt:lpstr>Machine Learning for Stock prediction</vt:lpstr>
      <vt:lpstr>fbprophet Model</vt:lpstr>
      <vt:lpstr>fb prophet performance</vt:lpstr>
      <vt:lpstr>     Apple - Forecast for AAPL stock             Apple - Mean absolute percentage error(MAPE)             </vt:lpstr>
      <vt:lpstr>Things to do differently</vt:lpstr>
      <vt:lpstr>The Dashboard</vt:lpstr>
      <vt:lpstr>Tableau Data Source</vt:lpstr>
      <vt:lpstr>Interactive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&amp; Next Steps</vt:lpstr>
      <vt:lpstr>Our Team</vt:lpstr>
      <vt:lpstr>Our Journey</vt:lpstr>
      <vt:lpstr>References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Environmental, Social, and Governance (ESG) and you!</dc:title>
  <cp:lastModifiedBy>Monica Dodds</cp:lastModifiedBy>
  <cp:revision>1</cp:revision>
  <dcterms:modified xsi:type="dcterms:W3CDTF">2022-04-14T23:57:32Z</dcterms:modified>
</cp:coreProperties>
</file>